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10972800"/>
  <p:notesSz cx="10972800" cy="146304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Inter Bold" panose="02000503000000020004" pitchFamily="2" charset="0"/>
      <p:bold r:id="rId19"/>
    </p:embeddedFont>
    <p:embeddedFont>
      <p:font typeface="Inter" panose="02000503000000020004" pitchFamily="2" charset="0"/>
      <p:regular r:id="rId20"/>
      <p:bold r:id="rId21"/>
      <p:italic r:id="rId22"/>
      <p:boldItalic r:id="rId2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14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62674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109728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10972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4630579"/>
            <a:ext cx="554938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Scala Has Macros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5548313"/>
            <a:ext cx="75564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compile-time metaprogramming in Scala 2 and Scala 3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243620"/>
            <a:ext cx="554938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Scala Has Macros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4260533"/>
            <a:ext cx="6422231" cy="1635085"/>
          </a:xfrm>
          <a:prstGeom prst="roundRect">
            <a:avLst>
              <a:gd name="adj" fmla="val 509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9768" y="4466511"/>
            <a:ext cx="263997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Boilerplate grows fast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9768" y="4895731"/>
            <a:ext cx="6010275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Repetitive code patterns accumulate quickly in large codebases</a:t>
            </a:r>
            <a:endParaRPr lang="en-US" sz="1950" dirty="0"/>
          </a:p>
        </p:txBody>
      </p:sp>
      <p:sp>
        <p:nvSpPr>
          <p:cNvPr id="6" name="Shape 4"/>
          <p:cNvSpPr/>
          <p:nvPr/>
        </p:nvSpPr>
        <p:spPr>
          <a:xfrm>
            <a:off x="7414379" y="4260533"/>
            <a:ext cx="6422231" cy="1635085"/>
          </a:xfrm>
          <a:prstGeom prst="roundRect">
            <a:avLst>
              <a:gd name="adj" fmla="val 509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20357" y="4466511"/>
            <a:ext cx="4523542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Runtime reflection is slow and unsafe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620357" y="4895731"/>
            <a:ext cx="6010275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Traditional reflection adds overhead and loses type safety</a:t>
            </a:r>
            <a:endParaRPr lang="en-US" sz="1950" dirty="0"/>
          </a:p>
        </p:txBody>
      </p:sp>
      <p:sp>
        <p:nvSpPr>
          <p:cNvPr id="9" name="Shape 7"/>
          <p:cNvSpPr/>
          <p:nvPr/>
        </p:nvSpPr>
        <p:spPr>
          <a:xfrm>
            <a:off x="793790" y="6093976"/>
            <a:ext cx="6422231" cy="1635085"/>
          </a:xfrm>
          <a:prstGeom prst="roundRect">
            <a:avLst>
              <a:gd name="adj" fmla="val 509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99768" y="6299954"/>
            <a:ext cx="333875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Many errors appear too late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999768" y="6729174"/>
            <a:ext cx="6010275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Runtime failures that could be caught earlier</a:t>
            </a:r>
            <a:endParaRPr lang="en-US" sz="1950" dirty="0"/>
          </a:p>
        </p:txBody>
      </p:sp>
      <p:sp>
        <p:nvSpPr>
          <p:cNvPr id="12" name="Shape 10"/>
          <p:cNvSpPr/>
          <p:nvPr/>
        </p:nvSpPr>
        <p:spPr>
          <a:xfrm>
            <a:off x="7414379" y="6093976"/>
            <a:ext cx="6422231" cy="1635085"/>
          </a:xfrm>
          <a:prstGeom prst="roundRect">
            <a:avLst>
              <a:gd name="adj" fmla="val 509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20357" y="6299954"/>
            <a:ext cx="551866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4950B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Idea:</a:t>
            </a: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 move logic from runtime to compile time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620357" y="6729174"/>
            <a:ext cx="6010275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Shift computation and validation to compilation phase</a:t>
            </a:r>
            <a:endParaRPr lang="en-US" sz="19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81789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Is a Macro?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99788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Definition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4568309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program that </a:t>
            </a: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runs at compile time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5034677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Takes Scala code as input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501045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Produces </a:t>
            </a: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typed Scala code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as output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93790" y="5967413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Expanded code is compiled normally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399788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Where Macros Run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7564874" y="4568309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Compilation pipeline: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564874" y="5143857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Source code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564874" y="5610225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Macro expansion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6076593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 checking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6542961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Bytecode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564874" y="7118509"/>
            <a:ext cx="6279356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runtime overhead</a:t>
            </a:r>
            <a:endParaRPr lang="en-US" sz="1950" dirty="0"/>
          </a:p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reflection involved</a:t>
            </a:r>
            <a:endParaRPr lang="en-US" sz="19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73931"/>
            <a:ext cx="4392097" cy="434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 2 vs Scala 3 Macros</a:t>
            </a:r>
            <a:endParaRPr lang="en-US" sz="27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502462"/>
            <a:ext cx="6521410" cy="55566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32617" y="4155281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 2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932617" y="4430673"/>
            <a:ext cx="624375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 internals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932617" y="4700826"/>
            <a:ext cx="624375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Fragile, unsafe</a:t>
            </a:r>
            <a:endParaRPr lang="en-US" sz="1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3502462"/>
            <a:ext cx="6521410" cy="55566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54027" y="4155281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 3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7454027" y="4430673"/>
            <a:ext cx="624375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Official, stable API</a:t>
            </a:r>
            <a:endParaRPr lang="en-US" sz="1400" dirty="0"/>
          </a:p>
        </p:txBody>
      </p:sp>
      <p:sp>
        <p:nvSpPr>
          <p:cNvPr id="10" name="Text 6"/>
          <p:cNvSpPr/>
          <p:nvPr/>
        </p:nvSpPr>
        <p:spPr>
          <a:xfrm>
            <a:off x="7454027" y="4700826"/>
            <a:ext cx="624375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Typed ASTs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7454027" y="4970978"/>
            <a:ext cx="6243757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First-class language feature</a:t>
            </a:r>
            <a:endParaRPr lang="en-US" sz="1400" dirty="0"/>
          </a:p>
        </p:txBody>
      </p:sp>
      <p:sp>
        <p:nvSpPr>
          <p:cNvPr id="12" name="Text 8"/>
          <p:cNvSpPr/>
          <p:nvPr/>
        </p:nvSpPr>
        <p:spPr>
          <a:xfrm>
            <a:off x="793790" y="5455325"/>
            <a:ext cx="13042821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Macros are now </a:t>
            </a:r>
            <a:r>
              <a:rPr lang="en-US" sz="1400" b="1" i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designed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not hacked</a:t>
            </a:r>
            <a:endParaRPr lang="en-US" sz="1400" dirty="0"/>
          </a:p>
        </p:txBody>
      </p:sp>
      <p:sp>
        <p:nvSpPr>
          <p:cNvPr id="13" name="Shape 9"/>
          <p:cNvSpPr/>
          <p:nvPr/>
        </p:nvSpPr>
        <p:spPr>
          <a:xfrm>
            <a:off x="793790" y="5870224"/>
            <a:ext cx="13042821" cy="24884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793790" y="6040874"/>
            <a:ext cx="4060984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Core Building Blocks (Scala 3)</a:t>
            </a:r>
            <a:endParaRPr lang="en-US" sz="2150" dirty="0"/>
          </a:p>
        </p:txBody>
      </p:sp>
      <p:sp>
        <p:nvSpPr>
          <p:cNvPr id="15" name="Shape 11"/>
          <p:cNvSpPr/>
          <p:nvPr/>
        </p:nvSpPr>
        <p:spPr>
          <a:xfrm>
            <a:off x="793790" y="6534031"/>
            <a:ext cx="4282797" cy="819745"/>
          </a:xfrm>
          <a:prstGeom prst="roundRect">
            <a:avLst>
              <a:gd name="adj" fmla="val 711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47857" y="6688098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inline</a:t>
            </a:r>
            <a:endParaRPr lang="en-US" sz="1350" dirty="0"/>
          </a:p>
        </p:txBody>
      </p:sp>
      <p:sp>
        <p:nvSpPr>
          <p:cNvPr id="17" name="Text 13"/>
          <p:cNvSpPr/>
          <p:nvPr/>
        </p:nvSpPr>
        <p:spPr>
          <a:xfrm>
            <a:off x="947857" y="6963489"/>
            <a:ext cx="3974663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Triggers compile-time expansion</a:t>
            </a:r>
            <a:endParaRPr lang="en-US" sz="1350" dirty="0"/>
          </a:p>
        </p:txBody>
      </p:sp>
      <p:sp>
        <p:nvSpPr>
          <p:cNvPr id="18" name="Shape 14"/>
          <p:cNvSpPr/>
          <p:nvPr/>
        </p:nvSpPr>
        <p:spPr>
          <a:xfrm>
            <a:off x="5173742" y="6534031"/>
            <a:ext cx="4282797" cy="819745"/>
          </a:xfrm>
          <a:prstGeom prst="roundRect">
            <a:avLst>
              <a:gd name="adj" fmla="val 711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5327809" y="6688098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Quotes '(...)</a:t>
            </a:r>
            <a:endParaRPr lang="en-US" sz="1350" dirty="0"/>
          </a:p>
        </p:txBody>
      </p:sp>
      <p:sp>
        <p:nvSpPr>
          <p:cNvPr id="20" name="Text 16"/>
          <p:cNvSpPr/>
          <p:nvPr/>
        </p:nvSpPr>
        <p:spPr>
          <a:xfrm>
            <a:off x="5327809" y="6963489"/>
            <a:ext cx="3974663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 as data (Expr[T])</a:t>
            </a:r>
            <a:endParaRPr lang="en-US" sz="1350" dirty="0"/>
          </a:p>
        </p:txBody>
      </p:sp>
      <p:sp>
        <p:nvSpPr>
          <p:cNvPr id="21" name="Shape 17"/>
          <p:cNvSpPr/>
          <p:nvPr/>
        </p:nvSpPr>
        <p:spPr>
          <a:xfrm>
            <a:off x="9553694" y="6534031"/>
            <a:ext cx="4282797" cy="819745"/>
          </a:xfrm>
          <a:prstGeom prst="roundRect">
            <a:avLst>
              <a:gd name="adj" fmla="val 711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22" name="Text 18"/>
          <p:cNvSpPr/>
          <p:nvPr/>
        </p:nvSpPr>
        <p:spPr>
          <a:xfrm>
            <a:off x="9707761" y="6688098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Splices $</a:t>
            </a:r>
            <a:endParaRPr lang="en-US" sz="1350" dirty="0"/>
          </a:p>
        </p:txBody>
      </p:sp>
      <p:sp>
        <p:nvSpPr>
          <p:cNvPr id="23" name="Text 19"/>
          <p:cNvSpPr/>
          <p:nvPr/>
        </p:nvSpPr>
        <p:spPr>
          <a:xfrm>
            <a:off x="9707761" y="6963489"/>
            <a:ext cx="3974663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back to code</a:t>
            </a:r>
            <a:endParaRPr lang="en-US" sz="1350" dirty="0"/>
          </a:p>
        </p:txBody>
      </p:sp>
      <p:sp>
        <p:nvSpPr>
          <p:cNvPr id="24" name="Text 20"/>
          <p:cNvSpPr/>
          <p:nvPr/>
        </p:nvSpPr>
        <p:spPr>
          <a:xfrm>
            <a:off x="793790" y="7499628"/>
            <a:ext cx="4964787" cy="5991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4950B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Code ⇄ Data ⇄ Code</a:t>
            </a:r>
            <a:endParaRPr lang="en-US" sz="3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860834"/>
            <a:ext cx="480333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What a Macro Can "See"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70930" y="3610928"/>
            <a:ext cx="6487716" cy="4572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3815358"/>
            <a:ext cx="2729151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Syntax structure, not values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139565"/>
            <a:ext cx="6441996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Macros operate on code structure, not runtime data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371636" y="3610928"/>
            <a:ext cx="6487835" cy="4572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7" name="Text 5"/>
          <p:cNvSpPr/>
          <p:nvPr/>
        </p:nvSpPr>
        <p:spPr>
          <a:xfrm>
            <a:off x="7394496" y="3815358"/>
            <a:ext cx="2447806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Expressions, types, trees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394496" y="4139565"/>
            <a:ext cx="6442115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to the abstract syntax tree representation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70930" y="4679275"/>
            <a:ext cx="6487716" cy="4572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793790" y="4883706"/>
            <a:ext cx="2483644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Pattern matching on code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5207913"/>
            <a:ext cx="6441996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Analyze and transform code patterns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7371636" y="4679275"/>
            <a:ext cx="6487835" cy="4572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13" name="Text 11"/>
          <p:cNvSpPr/>
          <p:nvPr/>
        </p:nvSpPr>
        <p:spPr>
          <a:xfrm>
            <a:off x="7394496" y="4883706"/>
            <a:ext cx="2975610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Compile-time type information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394496" y="5207913"/>
            <a:ext cx="6442115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Full type system available during expansion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93790" y="5715880"/>
            <a:ext cx="13042821" cy="27384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93790" y="5933718"/>
            <a:ext cx="5662374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 Example: Compile-Time Debug</a:t>
            </a:r>
            <a:endParaRPr lang="en-US" sz="2500" dirty="0"/>
          </a:p>
        </p:txBody>
      </p:sp>
      <p:sp>
        <p:nvSpPr>
          <p:cNvPr id="17" name="Text 15"/>
          <p:cNvSpPr/>
          <p:nvPr/>
        </p:nvSpPr>
        <p:spPr>
          <a:xfrm>
            <a:off x="793790" y="664797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Input:</a:t>
            </a:r>
            <a:endParaRPr lang="en-US" sz="1400" dirty="0"/>
          </a:p>
        </p:txBody>
      </p:sp>
      <p:sp>
        <p:nvSpPr>
          <p:cNvPr id="18" name="Shape 16"/>
          <p:cNvSpPr/>
          <p:nvPr/>
        </p:nvSpPr>
        <p:spPr>
          <a:xfrm>
            <a:off x="793790" y="7038856"/>
            <a:ext cx="4044672" cy="466725"/>
          </a:xfrm>
          <a:prstGeom prst="roundRect">
            <a:avLst>
              <a:gd name="adj" fmla="val 14288"/>
            </a:avLst>
          </a:prstGeom>
          <a:solidFill>
            <a:srgbClr val="F2F2F2"/>
          </a:solidFill>
          <a:ln/>
        </p:spPr>
      </p:sp>
      <p:sp>
        <p:nvSpPr>
          <p:cNvPr id="19" name="Shape 17"/>
          <p:cNvSpPr/>
          <p:nvPr/>
        </p:nvSpPr>
        <p:spPr>
          <a:xfrm>
            <a:off x="785932" y="7038856"/>
            <a:ext cx="4060388" cy="466725"/>
          </a:xfrm>
          <a:prstGeom prst="roundRect">
            <a:avLst>
              <a:gd name="adj" fmla="val 5103"/>
            </a:avLst>
          </a:prstGeom>
          <a:solidFill>
            <a:srgbClr val="F2F2F2"/>
          </a:solidFill>
          <a:ln/>
        </p:spPr>
      </p:sp>
      <p:sp>
        <p:nvSpPr>
          <p:cNvPr id="20" name="Text 18"/>
          <p:cNvSpPr/>
          <p:nvPr/>
        </p:nvSpPr>
        <p:spPr>
          <a:xfrm>
            <a:off x="944642" y="7157918"/>
            <a:ext cx="3742968" cy="228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debug(a + b)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5233273" y="664797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Macro sees: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5233273" y="7022902"/>
            <a:ext cx="4044672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Expression structure: </a:t>
            </a:r>
            <a:r>
              <a:rPr lang="en-US" sz="1400" dirty="0">
                <a:solidFill>
                  <a:srgbClr val="272525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 + b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9672757" y="6647974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Generated code: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9672757" y="7022902"/>
            <a:ext cx="4178975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Prints expression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9672757" y="7353062"/>
            <a:ext cx="4178975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Prints value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35982" y="8179624"/>
            <a:ext cx="13042821" cy="2857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Impossible with normal functions</a:t>
            </a:r>
            <a:endParaRPr lang="en-US" sz="15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94065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This Matters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1537930" y="4128730"/>
            <a:ext cx="289679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Compile-time validation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1537930" y="4557951"/>
            <a:ext cx="3438049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SQL, regex, config keys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5968127" y="4128730"/>
            <a:ext cx="278296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Zero-cost abstractions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5968127" y="4557951"/>
            <a:ext cx="3438168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Logging, metrics</a:t>
            </a:r>
            <a:endParaRPr lang="en-US" sz="1950" dirty="0"/>
          </a:p>
        </p:txBody>
      </p:sp>
      <p:sp>
        <p:nvSpPr>
          <p:cNvPr id="10" name="Text 5"/>
          <p:cNvSpPr/>
          <p:nvPr/>
        </p:nvSpPr>
        <p:spPr>
          <a:xfrm>
            <a:off x="10398443" y="4128730"/>
            <a:ext cx="254127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Automatic derivation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10398443" y="4557951"/>
            <a:ext cx="3438168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JSON codecs, schemas</a:t>
            </a:r>
            <a:endParaRPr lang="en-US" sz="1950" dirty="0"/>
          </a:p>
        </p:txBody>
      </p:sp>
      <p:sp>
        <p:nvSpPr>
          <p:cNvPr id="12" name="Shape 7"/>
          <p:cNvSpPr/>
          <p:nvPr/>
        </p:nvSpPr>
        <p:spPr>
          <a:xfrm>
            <a:off x="793790" y="5277296"/>
            <a:ext cx="13042821" cy="32385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3" name="Text 8"/>
          <p:cNvSpPr/>
          <p:nvPr/>
        </p:nvSpPr>
        <p:spPr>
          <a:xfrm>
            <a:off x="793790" y="5607248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Real-World Usage</a:t>
            </a:r>
            <a:endParaRPr lang="en-US" sz="3100" dirty="0"/>
          </a:p>
        </p:txBody>
      </p:sp>
      <p:sp>
        <p:nvSpPr>
          <p:cNvPr id="14" name="Text 9"/>
          <p:cNvSpPr/>
          <p:nvPr/>
        </p:nvSpPr>
        <p:spPr>
          <a:xfrm>
            <a:off x="793790" y="6579632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 standard library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793790" y="7046000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ZIO</a:t>
            </a:r>
            <a:endParaRPr lang="en-US" sz="1550" dirty="0"/>
          </a:p>
        </p:txBody>
      </p:sp>
      <p:sp>
        <p:nvSpPr>
          <p:cNvPr id="16" name="Text 11"/>
          <p:cNvSpPr/>
          <p:nvPr/>
        </p:nvSpPr>
        <p:spPr>
          <a:xfrm>
            <a:off x="793790" y="7512368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Circe</a:t>
            </a:r>
            <a:endParaRPr lang="en-US" sz="1550" dirty="0"/>
          </a:p>
        </p:txBody>
      </p:sp>
      <p:sp>
        <p:nvSpPr>
          <p:cNvPr id="17" name="Text 12"/>
          <p:cNvSpPr/>
          <p:nvPr/>
        </p:nvSpPr>
        <p:spPr>
          <a:xfrm>
            <a:off x="7564874" y="6579632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Shapeless 3</a:t>
            </a:r>
            <a:endParaRPr lang="en-US" sz="1550" dirty="0"/>
          </a:p>
        </p:txBody>
      </p:sp>
      <p:sp>
        <p:nvSpPr>
          <p:cNvPr id="18" name="Text 13"/>
          <p:cNvSpPr/>
          <p:nvPr/>
        </p:nvSpPr>
        <p:spPr>
          <a:xfrm>
            <a:off x="7564874" y="7046000"/>
            <a:ext cx="6279356" cy="396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Doobie, Quill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58440"/>
            <a:ext cx="5177552" cy="434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Understanding the Boundaries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793790" y="3231356"/>
            <a:ext cx="2778562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Limits &amp; Trade-offs</a:t>
            </a:r>
            <a:endParaRPr lang="en-US" sz="2150" dirty="0"/>
          </a:p>
        </p:txBody>
      </p:sp>
      <p:sp>
        <p:nvSpPr>
          <p:cNvPr id="4" name="Shape 2"/>
          <p:cNvSpPr/>
          <p:nvPr/>
        </p:nvSpPr>
        <p:spPr>
          <a:xfrm>
            <a:off x="793790" y="3724513"/>
            <a:ext cx="4282797" cy="1055965"/>
          </a:xfrm>
          <a:prstGeom prst="roundRect">
            <a:avLst>
              <a:gd name="adj" fmla="val 692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8550" y="3724513"/>
            <a:ext cx="60960" cy="1055965"/>
          </a:xfrm>
          <a:prstGeom prst="roundRect">
            <a:avLst>
              <a:gd name="adj" fmla="val 95721"/>
            </a:avLst>
          </a:prstGeom>
          <a:solidFill>
            <a:srgbClr val="4950BC"/>
          </a:solidFill>
          <a:ln/>
        </p:spPr>
      </p:sp>
      <p:sp>
        <p:nvSpPr>
          <p:cNvPr id="6" name="Text 4"/>
          <p:cNvSpPr/>
          <p:nvPr/>
        </p:nvSpPr>
        <p:spPr>
          <a:xfrm>
            <a:off x="993577" y="3878580"/>
            <a:ext cx="2376368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Cannot access runtime data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993577" y="4153972"/>
            <a:ext cx="3928943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Macros work with code structure only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5173742" y="3724513"/>
            <a:ext cx="4282797" cy="1055965"/>
          </a:xfrm>
          <a:prstGeom prst="roundRect">
            <a:avLst>
              <a:gd name="adj" fmla="val 692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58502" y="3724513"/>
            <a:ext cx="60960" cy="1055965"/>
          </a:xfrm>
          <a:prstGeom prst="roundRect">
            <a:avLst>
              <a:gd name="adj" fmla="val 95721"/>
            </a:avLst>
          </a:prstGeom>
          <a:solidFill>
            <a:srgbClr val="4950BC"/>
          </a:solidFill>
          <a:ln/>
        </p:spPr>
      </p:sp>
      <p:sp>
        <p:nvSpPr>
          <p:cNvPr id="10" name="Text 8"/>
          <p:cNvSpPr/>
          <p:nvPr/>
        </p:nvSpPr>
        <p:spPr>
          <a:xfrm>
            <a:off x="5373529" y="3878580"/>
            <a:ext cx="1736646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 I/O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5373529" y="4153972"/>
            <a:ext cx="3928943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File operations and network calls are not available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9553694" y="3724513"/>
            <a:ext cx="4282797" cy="1055965"/>
          </a:xfrm>
          <a:prstGeom prst="roundRect">
            <a:avLst>
              <a:gd name="adj" fmla="val 692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538454" y="3724513"/>
            <a:ext cx="60960" cy="1055965"/>
          </a:xfrm>
          <a:prstGeom prst="roundRect">
            <a:avLst>
              <a:gd name="adj" fmla="val 95721"/>
            </a:avLst>
          </a:prstGeom>
          <a:solidFill>
            <a:srgbClr val="4950BC"/>
          </a:solidFill>
          <a:ln/>
        </p:spPr>
      </p:sp>
      <p:sp>
        <p:nvSpPr>
          <p:cNvPr id="14" name="Text 12"/>
          <p:cNvSpPr/>
          <p:nvPr/>
        </p:nvSpPr>
        <p:spPr>
          <a:xfrm>
            <a:off x="9753481" y="3878580"/>
            <a:ext cx="1957864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Increases compile time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9753481" y="4153972"/>
            <a:ext cx="3928943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Additional processing during compilation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793790" y="4877633"/>
            <a:ext cx="4282797" cy="1055965"/>
          </a:xfrm>
          <a:prstGeom prst="roundRect">
            <a:avLst>
              <a:gd name="adj" fmla="val 692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78550" y="4877633"/>
            <a:ext cx="60960" cy="1055965"/>
          </a:xfrm>
          <a:prstGeom prst="roundRect">
            <a:avLst>
              <a:gd name="adj" fmla="val 95721"/>
            </a:avLst>
          </a:prstGeom>
          <a:solidFill>
            <a:srgbClr val="4950BC"/>
          </a:solidFill>
          <a:ln/>
        </p:spPr>
      </p:sp>
      <p:sp>
        <p:nvSpPr>
          <p:cNvPr id="18" name="Text 16"/>
          <p:cNvSpPr/>
          <p:nvPr/>
        </p:nvSpPr>
        <p:spPr>
          <a:xfrm>
            <a:off x="993577" y="5031700"/>
            <a:ext cx="2418159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Adds conceptual complexity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993577" y="5307092"/>
            <a:ext cx="3928943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Requires understanding of metaprogramming</a:t>
            </a:r>
            <a:endParaRPr lang="en-US" sz="1350" dirty="0"/>
          </a:p>
        </p:txBody>
      </p:sp>
      <p:sp>
        <p:nvSpPr>
          <p:cNvPr id="20" name="Shape 18"/>
          <p:cNvSpPr/>
          <p:nvPr/>
        </p:nvSpPr>
        <p:spPr>
          <a:xfrm>
            <a:off x="5173742" y="4877633"/>
            <a:ext cx="4282797" cy="1055965"/>
          </a:xfrm>
          <a:prstGeom prst="roundRect">
            <a:avLst>
              <a:gd name="adj" fmla="val 6928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158502" y="4877633"/>
            <a:ext cx="60960" cy="1055965"/>
          </a:xfrm>
          <a:prstGeom prst="roundRect">
            <a:avLst>
              <a:gd name="adj" fmla="val 95721"/>
            </a:avLst>
          </a:prstGeom>
          <a:solidFill>
            <a:srgbClr val="4950BC"/>
          </a:solidFill>
          <a:ln/>
        </p:spPr>
      </p:sp>
      <p:sp>
        <p:nvSpPr>
          <p:cNvPr id="22" name="Text 20"/>
          <p:cNvSpPr/>
          <p:nvPr/>
        </p:nvSpPr>
        <p:spPr>
          <a:xfrm>
            <a:off x="5373529" y="5031700"/>
            <a:ext cx="2176224" cy="217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b="1" dirty="0">
                <a:solidFill>
                  <a:srgbClr val="4950B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Use only when necessary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5373529" y="5307092"/>
            <a:ext cx="3928943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Reserve for cases where benefits outweigh costs</a:t>
            </a:r>
            <a:endParaRPr lang="en-US" sz="1350" dirty="0"/>
          </a:p>
        </p:txBody>
      </p:sp>
      <p:sp>
        <p:nvSpPr>
          <p:cNvPr id="24" name="Shape 22"/>
          <p:cNvSpPr/>
          <p:nvPr/>
        </p:nvSpPr>
        <p:spPr>
          <a:xfrm>
            <a:off x="793790" y="6112279"/>
            <a:ext cx="13042821" cy="24884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793790" y="6282928"/>
            <a:ext cx="582406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Macro vs Compiler: What's the Difference?</a:t>
            </a:r>
            <a:endParaRPr lang="en-US" sz="2150" dirty="0"/>
          </a:p>
        </p:txBody>
      </p:sp>
      <p:sp>
        <p:nvSpPr>
          <p:cNvPr id="26" name="Text 24"/>
          <p:cNvSpPr/>
          <p:nvPr/>
        </p:nvSpPr>
        <p:spPr>
          <a:xfrm>
            <a:off x="793790" y="6863596"/>
            <a:ext cx="6351984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compiler translates code into bytecode.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793790" y="7133749"/>
            <a:ext cx="6351984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macro runs </a:t>
            </a:r>
            <a:r>
              <a:rPr lang="en-US" sz="160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inside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the compiler.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93790" y="7403902"/>
            <a:ext cx="6351984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Macros do not replace the compiler.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793790" y="7674054"/>
            <a:ext cx="6351984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They </a:t>
            </a: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extend the compiler with user-defined logic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793790" y="7944207"/>
            <a:ext cx="6351984" cy="236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50"/>
              </a:lnSpc>
              <a:buSzPct val="100000"/>
              <a:buChar char="•"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Think of macros as </a:t>
            </a:r>
            <a:r>
              <a:rPr lang="en-US" sz="16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compile-time plugins written in Scala</a:t>
            </a: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492246" y="7259003"/>
            <a:ext cx="6351984" cy="472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Compiler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= infrastructure</a:t>
            </a:r>
            <a:endParaRPr lang="en-US" sz="1350" dirty="0"/>
          </a:p>
          <a:p>
            <a:pPr marL="0" indent="0" algn="l">
              <a:lnSpc>
                <a:spcPts val="185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Macro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= user-defined compile-time program</a:t>
            </a:r>
            <a:endParaRPr lang="en-US" sz="13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3065"/>
            <a:ext cx="4344710" cy="403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Concepts &amp; Conclusion</a:t>
            </a:r>
            <a:endParaRPr lang="en-US" sz="2500" dirty="0"/>
          </a:p>
        </p:txBody>
      </p:sp>
      <p:sp>
        <p:nvSpPr>
          <p:cNvPr id="3" name="Text 1"/>
          <p:cNvSpPr/>
          <p:nvPr/>
        </p:nvSpPr>
        <p:spPr>
          <a:xfrm>
            <a:off x="793790" y="1149668"/>
            <a:ext cx="7205663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Two "Languages"? (Normal Syntax + Macro Syntax)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307580" y="1597819"/>
            <a:ext cx="15240" cy="1715691"/>
          </a:xfrm>
          <a:prstGeom prst="roundRect">
            <a:avLst>
              <a:gd name="adj" fmla="val 355535"/>
            </a:avLst>
          </a:prstGeom>
          <a:solidFill>
            <a:srgbClr val="C0C1D7"/>
          </a:solidFill>
          <a:ln/>
        </p:spPr>
      </p:sp>
      <p:sp>
        <p:nvSpPr>
          <p:cNvPr id="5" name="Shape 3"/>
          <p:cNvSpPr/>
          <p:nvPr/>
        </p:nvSpPr>
        <p:spPr>
          <a:xfrm>
            <a:off x="778550" y="1597819"/>
            <a:ext cx="6521410" cy="774025"/>
          </a:xfrm>
          <a:prstGeom prst="roundRect">
            <a:avLst>
              <a:gd name="adj" fmla="val 7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500330" y="1734383"/>
            <a:ext cx="1670685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5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Normal Scala syntax: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915114" y="1986082"/>
            <a:ext cx="625590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16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Describes </a:t>
            </a: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runs at runtime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7330440" y="2539484"/>
            <a:ext cx="6521410" cy="774025"/>
          </a:xfrm>
          <a:prstGeom prst="rect">
            <a:avLst/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459385" y="2676049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Macro syntax: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7459385" y="2927747"/>
            <a:ext cx="625590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Describes </a:t>
            </a: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code is generated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793790" y="3407807"/>
            <a:ext cx="1304282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Separation is intentional: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793790" y="3714869"/>
            <a:ext cx="1304282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Keeps runtime code simple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793790" y="3956923"/>
            <a:ext cx="1304282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Keeps compile-time logic explicit and safe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793790" y="4263985"/>
            <a:ext cx="1304282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avoids confusing runtime and compile-time concerns.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793790" y="4571048"/>
            <a:ext cx="1304282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One language, two phases — not two languages.</a:t>
            </a:r>
            <a:endParaRPr lang="en-US" sz="1400" dirty="0"/>
          </a:p>
        </p:txBody>
      </p:sp>
      <p:sp>
        <p:nvSpPr>
          <p:cNvPr id="16" name="Shape 14"/>
          <p:cNvSpPr/>
          <p:nvPr/>
        </p:nvSpPr>
        <p:spPr>
          <a:xfrm>
            <a:off x="793790" y="4942509"/>
            <a:ext cx="13042821" cy="23693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091827"/>
            <a:ext cx="3933349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Comparison with Zig comptime</a:t>
            </a:r>
            <a:endParaRPr lang="en-US" sz="2000" dirty="0"/>
          </a:p>
        </p:txBody>
      </p:sp>
      <p:sp>
        <p:nvSpPr>
          <p:cNvPr id="18" name="Text 16"/>
          <p:cNvSpPr/>
          <p:nvPr/>
        </p:nvSpPr>
        <p:spPr>
          <a:xfrm>
            <a:off x="793790" y="5623798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Zig comptime: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793790" y="5909072"/>
            <a:ext cx="6364129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Executes normal Zig code at compile time</a:t>
            </a:r>
            <a:endParaRPr lang="en-US" sz="1400" dirty="0"/>
          </a:p>
        </p:txBody>
      </p:sp>
      <p:sp>
        <p:nvSpPr>
          <p:cNvPr id="20" name="Text 18"/>
          <p:cNvSpPr/>
          <p:nvPr/>
        </p:nvSpPr>
        <p:spPr>
          <a:xfrm>
            <a:off x="793790" y="6151126"/>
            <a:ext cx="6364129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separate macro syntax</a:t>
            </a:r>
            <a:endParaRPr lang="en-US" sz="1400" dirty="0"/>
          </a:p>
        </p:txBody>
      </p:sp>
      <p:sp>
        <p:nvSpPr>
          <p:cNvPr id="21" name="Text 19"/>
          <p:cNvSpPr/>
          <p:nvPr/>
        </p:nvSpPr>
        <p:spPr>
          <a:xfrm>
            <a:off x="7480102" y="5623798"/>
            <a:ext cx="1612583" cy="201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Scala macros: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7480102" y="5909072"/>
            <a:ext cx="6364129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structured ASTs (Expr, Type)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7480102" y="6151126"/>
            <a:ext cx="6364129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Strong separation between phases</a:t>
            </a:r>
            <a:endParaRPr lang="en-US" sz="1400" dirty="0"/>
          </a:p>
        </p:txBody>
      </p:sp>
      <p:sp>
        <p:nvSpPr>
          <p:cNvPr id="24" name="Text 22"/>
          <p:cNvSpPr/>
          <p:nvPr/>
        </p:nvSpPr>
        <p:spPr>
          <a:xfrm>
            <a:off x="793790" y="6487478"/>
            <a:ext cx="1304282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Trade-off:</a:t>
            </a:r>
            <a:endParaRPr lang="en-US" sz="1400" dirty="0"/>
          </a:p>
        </p:txBody>
      </p:sp>
      <p:sp>
        <p:nvSpPr>
          <p:cNvPr id="25" name="Text 23"/>
          <p:cNvSpPr/>
          <p:nvPr/>
        </p:nvSpPr>
        <p:spPr>
          <a:xfrm>
            <a:off x="793790" y="6794540"/>
            <a:ext cx="1304282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Zig: simpler mental model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793790" y="7036594"/>
            <a:ext cx="13042821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3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Scala: stronger typing and safer transformations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793790" y="7343656"/>
            <a:ext cx="13042821" cy="4255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Scala favors </a:t>
            </a:r>
            <a:r>
              <a:rPr lang="en-US" sz="1400" b="1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safety and structure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Zig favors </a:t>
            </a: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uniformity and simplicity</a:t>
            </a:r>
            <a:endParaRPr lang="en-US" sz="1400" dirty="0"/>
          </a:p>
        </p:txBody>
      </p:sp>
      <p:sp>
        <p:nvSpPr>
          <p:cNvPr id="28" name="Shape 26"/>
          <p:cNvSpPr/>
          <p:nvPr/>
        </p:nvSpPr>
        <p:spPr>
          <a:xfrm>
            <a:off x="793790" y="7927882"/>
            <a:ext cx="13042821" cy="23693"/>
          </a:xfrm>
          <a:prstGeom prst="rect">
            <a:avLst/>
          </a:prstGeom>
          <a:solidFill>
            <a:srgbClr val="272525">
              <a:alpha val="50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793790" y="8077200"/>
            <a:ext cx="2580084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950BC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Takeaways</a:t>
            </a:r>
            <a:endParaRPr lang="en-US" sz="2000" dirty="0"/>
          </a:p>
        </p:txBody>
      </p:sp>
      <p:sp>
        <p:nvSpPr>
          <p:cNvPr id="30" name="Shape 28"/>
          <p:cNvSpPr/>
          <p:nvPr/>
        </p:nvSpPr>
        <p:spPr>
          <a:xfrm>
            <a:off x="793790" y="8622090"/>
            <a:ext cx="64413" cy="64413"/>
          </a:xfrm>
          <a:prstGeom prst="roundRect">
            <a:avLst>
              <a:gd name="adj" fmla="val 709795"/>
            </a:avLst>
          </a:prstGeom>
          <a:solidFill>
            <a:srgbClr val="4950BC"/>
          </a:solidFill>
          <a:ln/>
        </p:spPr>
      </p:sp>
      <p:sp>
        <p:nvSpPr>
          <p:cNvPr id="31" name="Text 29"/>
          <p:cNvSpPr/>
          <p:nvPr/>
        </p:nvSpPr>
        <p:spPr>
          <a:xfrm>
            <a:off x="942023" y="8525351"/>
            <a:ext cx="12894588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Macros run at compile time</a:t>
            </a:r>
            <a:endParaRPr lang="en-US" sz="1400" dirty="0"/>
          </a:p>
        </p:txBody>
      </p:sp>
      <p:sp>
        <p:nvSpPr>
          <p:cNvPr id="32" name="Shape 30"/>
          <p:cNvSpPr/>
          <p:nvPr/>
        </p:nvSpPr>
        <p:spPr>
          <a:xfrm>
            <a:off x="793790" y="9002494"/>
            <a:ext cx="64413" cy="64413"/>
          </a:xfrm>
          <a:prstGeom prst="roundRect">
            <a:avLst>
              <a:gd name="adj" fmla="val 709795"/>
            </a:avLst>
          </a:prstGeom>
          <a:solidFill>
            <a:srgbClr val="4950BC"/>
          </a:solidFill>
          <a:ln/>
        </p:spPr>
      </p:sp>
      <p:sp>
        <p:nvSpPr>
          <p:cNvPr id="33" name="Text 31"/>
          <p:cNvSpPr/>
          <p:nvPr/>
        </p:nvSpPr>
        <p:spPr>
          <a:xfrm>
            <a:off x="942023" y="8905756"/>
            <a:ext cx="12894588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 safe, typed code</a:t>
            </a:r>
            <a:endParaRPr lang="en-US" sz="1400" dirty="0"/>
          </a:p>
        </p:txBody>
      </p:sp>
      <p:sp>
        <p:nvSpPr>
          <p:cNvPr id="34" name="Shape 32"/>
          <p:cNvSpPr/>
          <p:nvPr/>
        </p:nvSpPr>
        <p:spPr>
          <a:xfrm>
            <a:off x="793790" y="9382899"/>
            <a:ext cx="64413" cy="64413"/>
          </a:xfrm>
          <a:prstGeom prst="roundRect">
            <a:avLst>
              <a:gd name="adj" fmla="val 709795"/>
            </a:avLst>
          </a:prstGeom>
          <a:solidFill>
            <a:srgbClr val="4950BC"/>
          </a:solidFill>
          <a:ln/>
        </p:spPr>
      </p:sp>
      <p:sp>
        <p:nvSpPr>
          <p:cNvPr id="35" name="Text 33"/>
          <p:cNvSpPr/>
          <p:nvPr/>
        </p:nvSpPr>
        <p:spPr>
          <a:xfrm>
            <a:off x="942023" y="9286161"/>
            <a:ext cx="12894588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Remove runtime cost</a:t>
            </a:r>
            <a:endParaRPr lang="en-US" sz="1400" dirty="0"/>
          </a:p>
        </p:txBody>
      </p:sp>
      <p:sp>
        <p:nvSpPr>
          <p:cNvPr id="36" name="Shape 34"/>
          <p:cNvSpPr/>
          <p:nvPr/>
        </p:nvSpPr>
        <p:spPr>
          <a:xfrm>
            <a:off x="793790" y="9763304"/>
            <a:ext cx="64413" cy="64413"/>
          </a:xfrm>
          <a:prstGeom prst="roundRect">
            <a:avLst>
              <a:gd name="adj" fmla="val 709795"/>
            </a:avLst>
          </a:prstGeom>
          <a:solidFill>
            <a:srgbClr val="4950BC"/>
          </a:solidFill>
          <a:ln/>
        </p:spPr>
      </p:sp>
      <p:sp>
        <p:nvSpPr>
          <p:cNvPr id="37" name="Text 35"/>
          <p:cNvSpPr/>
          <p:nvPr/>
        </p:nvSpPr>
        <p:spPr>
          <a:xfrm>
            <a:off x="942023" y="9666565"/>
            <a:ext cx="12894588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Shift errors left</a:t>
            </a:r>
            <a:endParaRPr lang="en-US" sz="1400" dirty="0"/>
          </a:p>
        </p:txBody>
      </p:sp>
      <p:sp>
        <p:nvSpPr>
          <p:cNvPr id="38" name="Shape 36"/>
          <p:cNvSpPr/>
          <p:nvPr/>
        </p:nvSpPr>
        <p:spPr>
          <a:xfrm>
            <a:off x="793790" y="10143708"/>
            <a:ext cx="64413" cy="64413"/>
          </a:xfrm>
          <a:prstGeom prst="roundRect">
            <a:avLst>
              <a:gd name="adj" fmla="val 709795"/>
            </a:avLst>
          </a:prstGeom>
          <a:solidFill>
            <a:srgbClr val="4950BC"/>
          </a:solidFill>
          <a:ln/>
        </p:spPr>
      </p:sp>
      <p:sp>
        <p:nvSpPr>
          <p:cNvPr id="39" name="Text 37"/>
          <p:cNvSpPr/>
          <p:nvPr/>
        </p:nvSpPr>
        <p:spPr>
          <a:xfrm>
            <a:off x="942023" y="10046970"/>
            <a:ext cx="12894588" cy="212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Powerful tool — use with care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554</Words>
  <Application>Microsoft Office PowerPoint</Application>
  <PresentationFormat>Personalizar</PresentationFormat>
  <Paragraphs>129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Consolas</vt:lpstr>
      <vt:lpstr>Calibri</vt:lpstr>
      <vt:lpstr>Inter Bold</vt:lpstr>
      <vt:lpstr>Inter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cp:lastModifiedBy>Pedro</cp:lastModifiedBy>
  <cp:revision>2</cp:revision>
  <dcterms:created xsi:type="dcterms:W3CDTF">2026-01-22T03:00:46Z</dcterms:created>
  <dcterms:modified xsi:type="dcterms:W3CDTF">2026-01-22T03:08:59Z</dcterms:modified>
</cp:coreProperties>
</file>